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79" r:id="rId4"/>
    <p:sldId id="271" r:id="rId5"/>
    <p:sldId id="273" r:id="rId6"/>
    <p:sldId id="272" r:id="rId7"/>
    <p:sldId id="259" r:id="rId8"/>
    <p:sldId id="260" r:id="rId9"/>
    <p:sldId id="261" r:id="rId10"/>
    <p:sldId id="263" r:id="rId11"/>
    <p:sldId id="269" r:id="rId12"/>
    <p:sldId id="264" r:id="rId13"/>
    <p:sldId id="270" r:id="rId14"/>
    <p:sldId id="265" r:id="rId15"/>
    <p:sldId id="266" r:id="rId16"/>
    <p:sldId id="267" r:id="rId17"/>
    <p:sldId id="268" r:id="rId18"/>
    <p:sldId id="274" r:id="rId19"/>
    <p:sldId id="275" r:id="rId20"/>
    <p:sldId id="276" r:id="rId21"/>
    <p:sldId id="277" r:id="rId22"/>
    <p:sldId id="280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77" y="0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32D918-FAB2-4BE4-8F9D-1398AFDF4609}" type="datetimeFigureOut">
              <a:rPr lang="en-US"/>
              <a:pPr>
                <a:defRPr/>
              </a:pPr>
              <a:t>9/28/2016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1A48E6-7799-4107-A4B4-3EEDC1C747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15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77" y="0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1C9640-8057-4543-A931-75CE4C109AE8}" type="datetimeFigureOut">
              <a:rPr lang="en-US"/>
              <a:pPr>
                <a:defRPr/>
              </a:pPr>
              <a:t>9/28/2016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385"/>
            <a:ext cx="5608320" cy="4183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BE220D-0A14-4621-A1FA-8936C45340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A33D4B-BA52-49DF-B2F4-D0D24EC1F76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92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817C47-97D2-44F1-8DD3-8F8EBAE58B6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4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8E752-BE1A-44F8-9B26-347F254CBA7B}" type="datetimeFigureOut">
              <a:rPr lang="en-US"/>
              <a:pPr>
                <a:defRPr/>
              </a:pPr>
              <a:t>9/28/2016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69E0-6914-48D5-96F5-AD5E7FC84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5919-81E1-4D22-88F7-CA1D655F5B21}" type="datetimeFigureOut">
              <a:rPr lang="en-US"/>
              <a:pPr>
                <a:defRPr/>
              </a:pPr>
              <a:t>9/28/2016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4514-51E5-4348-8449-04DBDD76FD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23EB-F330-4436-93C4-18AEB1B6972F}" type="datetimeFigureOut">
              <a:rPr lang="en-US"/>
              <a:pPr>
                <a:defRPr/>
              </a:pPr>
              <a:t>9/28/2016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DF35-7526-4DA9-B656-750F504D5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1E6A-9784-4375-8009-D77726CCF485}" type="datetimeFigureOut">
              <a:rPr lang="en-US"/>
              <a:pPr>
                <a:defRPr/>
              </a:pPr>
              <a:t>9/28/2016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0ECF-C964-4CA6-BC19-7450E717DA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573B8-07CA-4870-BB2B-7627F8582D88}" type="datetimeFigureOut">
              <a:rPr lang="en-US"/>
              <a:pPr>
                <a:defRPr/>
              </a:pPr>
              <a:t>9/28/2016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7C67E-E520-42D0-B433-B14DBFC393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34D5C-A172-47E7-A7E1-B3EEE6D0294B}" type="datetimeFigureOut">
              <a:rPr lang="en-US"/>
              <a:pPr>
                <a:defRPr/>
              </a:pPr>
              <a:t>9/28/2016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8667-765E-4533-AD5B-F04EA2CC57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43A2-9A27-43E3-97B1-728DF2866B00}" type="datetimeFigureOut">
              <a:rPr lang="en-US"/>
              <a:pPr>
                <a:defRPr/>
              </a:pPr>
              <a:t>9/28/2016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56F7-68B7-4DF0-94AB-3DFC049FDD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A2F1-0C3C-4AC7-8B40-06604A2D7054}" type="datetimeFigureOut">
              <a:rPr lang="en-US"/>
              <a:pPr>
                <a:defRPr/>
              </a:pPr>
              <a:t>9/28/2016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1725-1B05-412F-9D4D-59C1F1C5F7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E46D1-72DA-42DE-8801-CAD57A67EF3A}" type="datetimeFigureOut">
              <a:rPr lang="en-US"/>
              <a:pPr>
                <a:defRPr/>
              </a:pPr>
              <a:t>9/28/2016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F5D6-2F96-4027-8957-A4DAB3B938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541F-1B1E-43F4-8772-2FC538BBC52E}" type="datetimeFigureOut">
              <a:rPr lang="en-US"/>
              <a:pPr>
                <a:defRPr/>
              </a:pPr>
              <a:t>9/28/2016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71DCF-A2A4-4EDC-87B7-59C36A8157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4DB9-B3D4-48F1-957B-4C099550ADAD}" type="datetimeFigureOut">
              <a:rPr lang="en-US"/>
              <a:pPr>
                <a:defRPr/>
              </a:pPr>
              <a:t>9/28/2016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4E69-37E9-4553-B2A5-E704472E80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9BEFB3-3FFC-476A-9850-D03D9A8DA52D}" type="datetimeFigureOut">
              <a:rPr lang="en-US"/>
              <a:pPr>
                <a:defRPr/>
              </a:pPr>
              <a:t>9/28/2016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1694C2-778B-4687-8333-D527516C97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Year 10 GCSE</a:t>
            </a:r>
            <a:br>
              <a:rPr lang="en-GB" dirty="0" smtClean="0"/>
            </a:br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</a:rPr>
              <a:t>Scheme of work</a:t>
            </a: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Understanding Photography &amp; keywords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Painting shadows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Angles</a:t>
            </a: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368550" y="1571625"/>
            <a:ext cx="4489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Angles of images, are important for creativity!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Above......below.....360</a:t>
            </a:r>
            <a:r>
              <a:rPr lang="en-GB" baseline="30000">
                <a:latin typeface="Calibri" pitchFamily="34" charset="0"/>
              </a:rPr>
              <a:t>O</a:t>
            </a:r>
            <a:r>
              <a:rPr lang="en-GB">
                <a:latin typeface="Calibri" pitchFamily="34" charset="0"/>
              </a:rPr>
              <a:t> .........diagonal........</a:t>
            </a:r>
            <a:endParaRPr lang="en-GB" baseline="30000">
              <a:latin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895600"/>
            <a:ext cx="7358063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86188" cy="1143000"/>
          </a:xfrm>
        </p:spPr>
        <p:txBody>
          <a:bodyPr/>
          <a:lstStyle/>
          <a:p>
            <a:r>
              <a:rPr lang="en-GB" smtClean="0"/>
              <a:t>Macro setting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85875"/>
            <a:ext cx="3000375" cy="15001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57188"/>
            <a:ext cx="43624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4286250" y="428625"/>
            <a:ext cx="2265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Close up and detailed.</a:t>
            </a:r>
          </a:p>
        </p:txBody>
      </p:sp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285750" y="3143250"/>
            <a:ext cx="3071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The symbol is a flower on your digital camera, this setting works well on small objects to show maximum detail.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5005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smtClean="0"/>
              <a:t>Flash photography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2676525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00375" y="2379663"/>
            <a:ext cx="5929313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j-lt"/>
              </a:rPr>
              <a:t> Artificial light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 A major purpose of a flash is to illuminate a dark scene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 Modern cameras often activate flash automatically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 Using on-camera flash will give a very harsh light, which results in a loss of shadows in the image.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 Controlling the amount of light in a photograph can affect the image.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221456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keyword definitions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8088" y="1600200"/>
            <a:ext cx="6727825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1571625" y="571500"/>
            <a:ext cx="6072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What lens was used to take this picture?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100" dirty="0" smtClean="0"/>
              <a:t>What lens was used to take this picture?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1125" y="1214438"/>
            <a:ext cx="6477000" cy="51006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"/>
          <p:cNvSpPr txBox="1">
            <a:spLocks noChangeArrowheads="1"/>
          </p:cNvSpPr>
          <p:nvPr/>
        </p:nvSpPr>
        <p:spPr bwMode="auto">
          <a:xfrm>
            <a:off x="2428875" y="1000125"/>
            <a:ext cx="4230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alibri" pitchFamily="34" charset="0"/>
              </a:rPr>
              <a:t>What is wrong with this picture?</a:t>
            </a: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838" y="1785938"/>
            <a:ext cx="49990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85938" y="928688"/>
            <a:ext cx="6000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Every image is made up of millions of different coloured squares,  So if a picture was taken with a 10 megapixel camera, how many  pixels would there be in the picture? </a:t>
            </a:r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357438"/>
            <a:ext cx="5514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55813"/>
            <a:ext cx="5643563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714500" y="500063"/>
            <a:ext cx="5643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From the aspects of photography we have discussed during the lesson, which aspect has allowed the photographer to capture the underneath of the </a:t>
            </a:r>
          </a:p>
          <a:p>
            <a:pPr algn="ctr"/>
            <a:r>
              <a:rPr lang="en-GB">
                <a:latin typeface="Calibri" pitchFamily="34" charset="0"/>
              </a:rPr>
              <a:t>polar bear in this image?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571625"/>
            <a:ext cx="47625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1857375" y="571500"/>
            <a:ext cx="537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Where was the camera placed to take this photograph?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objectives</a:t>
            </a: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14313" y="1709738"/>
            <a:ext cx="87471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GB">
                <a:latin typeface="Calibri" pitchFamily="34" charset="0"/>
              </a:rPr>
              <a:t>I will develop an understanding of how to use a camera and all of its settings and features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GB">
                <a:latin typeface="Calibri" pitchFamily="34" charset="0"/>
              </a:rPr>
              <a:t>I will gain knowledge of different types of photographs and techniques used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GB">
                <a:latin typeface="Calibri" pitchFamily="34" charset="0"/>
              </a:rPr>
              <a:t>Gain an appreciation of design software and capabilities in the world of work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GB">
                <a:latin typeface="Calibri" pitchFamily="34" charset="0"/>
              </a:rPr>
              <a:t>I will look at shadows in every day life and use them in my designs and final outcome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1928813" y="642938"/>
            <a:ext cx="5287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How has the photographer made these ice cubes look </a:t>
            </a:r>
          </a:p>
          <a:p>
            <a:pPr algn="ctr"/>
            <a:r>
              <a:rPr lang="en-GB">
                <a:latin typeface="Calibri" pitchFamily="34" charset="0"/>
              </a:rPr>
              <a:t>so realistic and not lost any detail or focus?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What is the difference between these images?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1857375"/>
            <a:ext cx="2733675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1575" y="1857375"/>
            <a:ext cx="2733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-107950" y="198438"/>
            <a:ext cx="3095625" cy="1143000"/>
          </a:xfrm>
        </p:spPr>
        <p:txBody>
          <a:bodyPr/>
          <a:lstStyle/>
          <a:p>
            <a:r>
              <a:rPr lang="en-GB" smtClean="0"/>
              <a:t>Keywords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2916238" y="981075"/>
            <a:ext cx="3024187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smtClean="0">
                <a:latin typeface="Arial Unicode MS" pitchFamily="34" charset="-128"/>
              </a:rPr>
              <a:t>Telephoto lens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 Unicode MS" pitchFamily="34" charset="-128"/>
              </a:rPr>
              <a:t>Wide angle lens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 Unicode MS" pitchFamily="34" charset="-128"/>
              </a:rPr>
              <a:t>Macro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 Unicode MS" pitchFamily="34" charset="-128"/>
              </a:rPr>
              <a:t>Fish eye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 Unicode MS" pitchFamily="34" charset="-128"/>
              </a:rPr>
              <a:t>Angles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 Unicode MS" pitchFamily="34" charset="-128"/>
              </a:rPr>
              <a:t>Focus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 Unicode MS" pitchFamily="34" charset="-128"/>
              </a:rPr>
              <a:t>Camera shake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 Unicode MS" pitchFamily="34" charset="-128"/>
              </a:rPr>
              <a:t>Flash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 Unicode MS" pitchFamily="34" charset="-128"/>
              </a:rPr>
              <a:t>Portrait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 Unicode MS" pitchFamily="34" charset="-128"/>
              </a:rPr>
              <a:t>Landscape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 Unicode MS" pitchFamily="34" charset="-128"/>
              </a:rPr>
              <a:t>Composition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 Unicode MS" pitchFamily="34" charset="-128"/>
              </a:rPr>
              <a:t>Proportion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 Unicode MS" pitchFamily="34" charset="-128"/>
              </a:rPr>
              <a:t>Colour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 Unicode MS" pitchFamily="34" charset="-128"/>
              </a:rPr>
              <a:t>Sepia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 Unicode MS" pitchFamily="34" charset="-128"/>
              </a:rPr>
              <a:t>Black and white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3" y="21431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47863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2286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0"/>
            <a:ext cx="3370263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0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75" y="2071688"/>
            <a:ext cx="242887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3" y="46434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3286125" y="5286375"/>
            <a:ext cx="28384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latin typeface="Calibri" pitchFamily="34" charset="0"/>
              </a:rPr>
              <a:t>Which objects do </a:t>
            </a:r>
          </a:p>
          <a:p>
            <a:r>
              <a:rPr lang="en-GB" sz="2800" b="1">
                <a:latin typeface="Calibri" pitchFamily="34" charset="0"/>
              </a:rPr>
              <a:t>you recognise?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3714750"/>
            <a:ext cx="2857500" cy="15319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0" y="214313"/>
            <a:ext cx="5572125" cy="2071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</a:rPr>
              <a:t>Telephoto lens:</a:t>
            </a:r>
            <a:r>
              <a:rPr lang="en-GB" sz="3200" b="1" dirty="0" smtClean="0"/>
              <a:t> 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dirty="0" smtClean="0"/>
              <a:t>opposite of the wide angled lens, it is great for bringing far away objects up close. </a:t>
            </a:r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7429500" y="5000625"/>
            <a:ext cx="5715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3186113"/>
            <a:ext cx="35194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388"/>
            <a:ext cx="8229600" cy="17256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Wide angled lens: </a:t>
            </a:r>
            <a:r>
              <a:rPr lang="en-GB" sz="2800" dirty="0" smtClean="0"/>
              <a:t>Mainly used by landscape photographers, they are great for highlighting foreground objects and fading out the background. </a:t>
            </a:r>
            <a:br>
              <a:rPr lang="en-GB" sz="2800" dirty="0" smtClean="0"/>
            </a:br>
            <a:r>
              <a:rPr lang="en-GB" sz="2800" dirty="0" smtClean="0"/>
              <a:t>This creates depth of an image.</a:t>
            </a: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3643313"/>
            <a:ext cx="257175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00037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100" b="1" dirty="0" smtClean="0">
                <a:solidFill>
                  <a:schemeClr val="bg2">
                    <a:lumMod val="50000"/>
                  </a:schemeClr>
                </a:solidFill>
              </a:rPr>
              <a:t>Macro lens: </a:t>
            </a:r>
            <a:r>
              <a:rPr lang="en-GB" sz="2700" dirty="0" smtClean="0"/>
              <a:t>quite simply used for close up photography, </a:t>
            </a:r>
            <a:br>
              <a:rPr lang="en-GB" sz="2700" dirty="0" smtClean="0"/>
            </a:br>
            <a:r>
              <a:rPr lang="en-GB" sz="2700" dirty="0" smtClean="0"/>
              <a:t>focusing a lot closer to the subject.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3500438"/>
            <a:ext cx="287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00688" y="3429000"/>
            <a:ext cx="71437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286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2286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4291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88" y="44291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" y="411163"/>
            <a:ext cx="8215313" cy="12319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Fish eye lens: </a:t>
            </a:r>
            <a:r>
              <a:rPr lang="en-GB" sz="2400" dirty="0">
                <a:latin typeface="+mn-lt"/>
              </a:rPr>
              <a:t>middle of the image comes out to meet you, and the top, bottom and sides of the image stay far away.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6438" y="3786188"/>
            <a:ext cx="85725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7738" y="4772025"/>
            <a:ext cx="24415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95450"/>
            <a:ext cx="4305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0913" y="1714500"/>
            <a:ext cx="42402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14550" cy="928688"/>
          </a:xfrm>
        </p:spPr>
        <p:txBody>
          <a:bodyPr/>
          <a:lstStyle/>
          <a:p>
            <a:r>
              <a:rPr lang="en-GB" smtClean="0"/>
              <a:t>Focus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000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857375" y="5715000"/>
            <a:ext cx="1220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Gorilla pod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571875"/>
            <a:ext cx="30718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6786563" y="6000750"/>
            <a:ext cx="1887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SLR camera tripod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033463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357188" y="314325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Camera shake – try to use a tripod or rest your camera on a surface for best results</a:t>
            </a: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3000375" y="928688"/>
            <a:ext cx="565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Out of focus blur – you need to make sure </a:t>
            </a:r>
          </a:p>
          <a:p>
            <a:r>
              <a:rPr lang="en-GB">
                <a:latin typeface="Calibri" pitchFamily="34" charset="0"/>
              </a:rPr>
              <a:t>you use the correct lens setting and hold your camera still.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smtClean="0"/>
              <a:t>Pixels &amp; Resolution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109788"/>
            <a:ext cx="58483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85750" y="5286375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Resolution</a:t>
            </a:r>
            <a:r>
              <a:rPr lang="en-GB">
                <a:latin typeface="Calibri" pitchFamily="34" charset="0"/>
              </a:rPr>
              <a:t> - Camera resolution describes the number of pixels used to create the image, which determines the amount of detail a camera can capture. The more pixels a camera has, the more detail it can register and the larger the picture can be printed.</a:t>
            </a: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57188" y="1139825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Pixels</a:t>
            </a:r>
            <a:r>
              <a:rPr lang="en-GB">
                <a:latin typeface="Calibri" pitchFamily="34" charset="0"/>
              </a:rPr>
              <a:t> - Tiny units of colour that make up digital pictures. </a:t>
            </a:r>
          </a:p>
          <a:p>
            <a:r>
              <a:rPr lang="en-GB">
                <a:latin typeface="Calibri" pitchFamily="34" charset="0"/>
              </a:rPr>
              <a:t>Pixels also measure digital resolution. One million pixels adds up to one mega-pixel.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527</Words>
  <Application>Microsoft Office PowerPoint</Application>
  <PresentationFormat>On-screen Show (4:3)</PresentationFormat>
  <Paragraphs>66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 Unicode MS</vt:lpstr>
      <vt:lpstr>Arial</vt:lpstr>
      <vt:lpstr>Calibri</vt:lpstr>
      <vt:lpstr>Wingdings</vt:lpstr>
      <vt:lpstr>Office Theme</vt:lpstr>
      <vt:lpstr>Year 10 GCSE Scheme of work</vt:lpstr>
      <vt:lpstr>Learning objectives</vt:lpstr>
      <vt:lpstr>PowerPoint Presentation</vt:lpstr>
      <vt:lpstr>Telephoto lens:  opposite of the wide angled lens, it is great for bringing far away objects up close.  </vt:lpstr>
      <vt:lpstr>Wide angled lens: Mainly used by landscape photographers, they are great for highlighting foreground objects and fading out the background.  This creates depth of an image.</vt:lpstr>
      <vt:lpstr>Macro lens: quite simply used for close up photography,  focusing a lot closer to the subject. </vt:lpstr>
      <vt:lpstr>PowerPoint Presentation</vt:lpstr>
      <vt:lpstr>Focus</vt:lpstr>
      <vt:lpstr>Pixels &amp; Resolution</vt:lpstr>
      <vt:lpstr>Angles</vt:lpstr>
      <vt:lpstr>Macro setting</vt:lpstr>
      <vt:lpstr>Flash photography</vt:lpstr>
      <vt:lpstr>Questions  keyword definitions</vt:lpstr>
      <vt:lpstr>PowerPoint Presentation</vt:lpstr>
      <vt:lpstr>What lens was used to take this picture?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difference between these images?</vt:lpstr>
      <vt:lpstr>Keywords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Scheme of work</dc:title>
  <dc:creator>Rach</dc:creator>
  <cp:lastModifiedBy>LShelmerdine</cp:lastModifiedBy>
  <cp:revision>30</cp:revision>
  <cp:lastPrinted>2016-09-28T10:06:03Z</cp:lastPrinted>
  <dcterms:created xsi:type="dcterms:W3CDTF">2011-02-21T15:08:51Z</dcterms:created>
  <dcterms:modified xsi:type="dcterms:W3CDTF">2016-09-28T10:06:47Z</dcterms:modified>
</cp:coreProperties>
</file>